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3"/>
  </p:notesMasterIdLst>
  <p:handoutMasterIdLst>
    <p:handoutMasterId r:id="rId74"/>
  </p:handoutMasterIdLst>
  <p:sldIdLst>
    <p:sldId id="256" r:id="rId2"/>
    <p:sldId id="264" r:id="rId3"/>
    <p:sldId id="281" r:id="rId4"/>
    <p:sldId id="314" r:id="rId5"/>
    <p:sldId id="283" r:id="rId6"/>
    <p:sldId id="284" r:id="rId7"/>
    <p:sldId id="285" r:id="rId8"/>
    <p:sldId id="286" r:id="rId9"/>
    <p:sldId id="305" r:id="rId10"/>
    <p:sldId id="287" r:id="rId11"/>
    <p:sldId id="296" r:id="rId12"/>
    <p:sldId id="258" r:id="rId13"/>
    <p:sldId id="300" r:id="rId14"/>
    <p:sldId id="288" r:id="rId15"/>
    <p:sldId id="289" r:id="rId16"/>
    <p:sldId id="290" r:id="rId17"/>
    <p:sldId id="292" r:id="rId18"/>
    <p:sldId id="293" r:id="rId19"/>
    <p:sldId id="294" r:id="rId20"/>
    <p:sldId id="298" r:id="rId21"/>
    <p:sldId id="297" r:id="rId22"/>
    <p:sldId id="299" r:id="rId23"/>
    <p:sldId id="295" r:id="rId24"/>
    <p:sldId id="302" r:id="rId25"/>
    <p:sldId id="303" r:id="rId26"/>
    <p:sldId id="331" r:id="rId27"/>
    <p:sldId id="304" r:id="rId28"/>
    <p:sldId id="265" r:id="rId29"/>
    <p:sldId id="278" r:id="rId30"/>
    <p:sldId id="257" r:id="rId31"/>
    <p:sldId id="262" r:id="rId32"/>
    <p:sldId id="263" r:id="rId33"/>
    <p:sldId id="273" r:id="rId34"/>
    <p:sldId id="266" r:id="rId35"/>
    <p:sldId id="267" r:id="rId36"/>
    <p:sldId id="268" r:id="rId37"/>
    <p:sldId id="269" r:id="rId38"/>
    <p:sldId id="325" r:id="rId39"/>
    <p:sldId id="270" r:id="rId40"/>
    <p:sldId id="271" r:id="rId41"/>
    <p:sldId id="272" r:id="rId42"/>
    <p:sldId id="274" r:id="rId43"/>
    <p:sldId id="279" r:id="rId44"/>
    <p:sldId id="280" r:id="rId45"/>
    <p:sldId id="275" r:id="rId46"/>
    <p:sldId id="326" r:id="rId47"/>
    <p:sldId id="327" r:id="rId48"/>
    <p:sldId id="328" r:id="rId49"/>
    <p:sldId id="276" r:id="rId50"/>
    <p:sldId id="329" r:id="rId51"/>
    <p:sldId id="277" r:id="rId52"/>
    <p:sldId id="306" r:id="rId53"/>
    <p:sldId id="307" r:id="rId54"/>
    <p:sldId id="259" r:id="rId55"/>
    <p:sldId id="309" r:id="rId56"/>
    <p:sldId id="313" r:id="rId57"/>
    <p:sldId id="330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15" r:id="rId66"/>
    <p:sldId id="323" r:id="rId67"/>
    <p:sldId id="310" r:id="rId68"/>
    <p:sldId id="324" r:id="rId69"/>
    <p:sldId id="311" r:id="rId70"/>
    <p:sldId id="312" r:id="rId71"/>
    <p:sldId id="261" r:id="rId7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6A26EC1-C1E3-1A4E-B0DA-5C154CD47A3C}">
          <p14:sldIdLst>
            <p14:sldId id="256"/>
            <p14:sldId id="264"/>
          </p14:sldIdLst>
        </p14:section>
        <p14:section name="Platform" id="{7D85F695-C507-4743-9A24-895549E94244}">
          <p14:sldIdLst>
            <p14:sldId id="281"/>
            <p14:sldId id="314"/>
            <p14:sldId id="283"/>
            <p14:sldId id="284"/>
            <p14:sldId id="285"/>
            <p14:sldId id="286"/>
          </p14:sldIdLst>
        </p14:section>
        <p14:section name="Pipeline" id="{B99B7CF2-6C8D-9341-8F9D-4A9BBFE13145}">
          <p14:sldIdLst>
            <p14:sldId id="305"/>
            <p14:sldId id="287"/>
            <p14:sldId id="296"/>
            <p14:sldId id="258"/>
            <p14:sldId id="300"/>
            <p14:sldId id="288"/>
            <p14:sldId id="289"/>
            <p14:sldId id="290"/>
            <p14:sldId id="292"/>
            <p14:sldId id="293"/>
            <p14:sldId id="294"/>
            <p14:sldId id="298"/>
            <p14:sldId id="297"/>
            <p14:sldId id="299"/>
            <p14:sldId id="295"/>
            <p14:sldId id="302"/>
            <p14:sldId id="303"/>
            <p14:sldId id="331"/>
          </p14:sldIdLst>
        </p14:section>
        <p14:section name="SIMD" id="{9965F9AC-B76E-1E47-B6D6-6D2B2B1AF917}">
          <p14:sldIdLst>
            <p14:sldId id="304"/>
            <p14:sldId id="265"/>
            <p14:sldId id="278"/>
            <p14:sldId id="257"/>
            <p14:sldId id="262"/>
            <p14:sldId id="263"/>
            <p14:sldId id="273"/>
            <p14:sldId id="266"/>
            <p14:sldId id="267"/>
            <p14:sldId id="268"/>
            <p14:sldId id="269"/>
            <p14:sldId id="325"/>
            <p14:sldId id="270"/>
            <p14:sldId id="271"/>
            <p14:sldId id="272"/>
            <p14:sldId id="274"/>
            <p14:sldId id="279"/>
            <p14:sldId id="280"/>
            <p14:sldId id="275"/>
            <p14:sldId id="326"/>
            <p14:sldId id="327"/>
            <p14:sldId id="328"/>
            <p14:sldId id="276"/>
            <p14:sldId id="329"/>
            <p14:sldId id="277"/>
          </p14:sldIdLst>
        </p14:section>
        <p14:section name="Google Go" id="{58B2CDE4-122C-A346-AADE-3386F775FA41}">
          <p14:sldIdLst>
            <p14:sldId id="306"/>
            <p14:sldId id="307"/>
            <p14:sldId id="259"/>
            <p14:sldId id="309"/>
            <p14:sldId id="313"/>
            <p14:sldId id="330"/>
            <p14:sldId id="316"/>
            <p14:sldId id="317"/>
            <p14:sldId id="318"/>
            <p14:sldId id="319"/>
            <p14:sldId id="320"/>
            <p14:sldId id="321"/>
            <p14:sldId id="322"/>
            <p14:sldId id="315"/>
            <p14:sldId id="323"/>
            <p14:sldId id="310"/>
            <p14:sldId id="324"/>
            <p14:sldId id="311"/>
          </p14:sldIdLst>
        </p14:section>
        <p14:section name="Outro" id="{B4067A92-2F57-0A46-B06C-D704CA0C2A5D}">
          <p14:sldIdLst>
            <p14:sldId id="312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65" autoAdjust="0"/>
    <p:restoredTop sz="88055" autoAdjust="0"/>
  </p:normalViewPr>
  <p:slideViewPr>
    <p:cSldViewPr snapToGrid="0" snapToObjects="1">
      <p:cViewPr varScale="1">
        <p:scale>
          <a:sx n="98" d="100"/>
          <a:sy n="98" d="100"/>
        </p:scale>
        <p:origin x="-1176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notesMaster" Target="notesMasters/notesMaster1.xml"/><Relationship Id="rId74" Type="http://schemas.openxmlformats.org/officeDocument/2006/relationships/handoutMaster" Target="handoutMasters/handoutMaster1.xml"/><Relationship Id="rId75" Type="http://schemas.openxmlformats.org/officeDocument/2006/relationships/printerSettings" Target="printerSettings/printerSettings1.bin"/><Relationship Id="rId76" Type="http://schemas.openxmlformats.org/officeDocument/2006/relationships/presProps" Target="presProps.xml"/><Relationship Id="rId77" Type="http://schemas.openxmlformats.org/officeDocument/2006/relationships/viewProps" Target="viewProps.xml"/><Relationship Id="rId78" Type="http://schemas.openxmlformats.org/officeDocument/2006/relationships/theme" Target="theme/theme1.xml"/><Relationship Id="rId79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45CA71-C673-7443-A31B-C95FF9ED7E65}" type="datetimeFigureOut">
              <a:rPr lang="en-US" smtClean="0">
                <a:latin typeface="HelveticaNeueLT Com 45 Lt"/>
              </a:rPr>
              <a:t>5/30/13</a:t>
            </a:fld>
            <a:endParaRPr lang="en-US" dirty="0">
              <a:latin typeface="HelveticaNeueLT Com 45 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HelveticaNeueLT Com 45 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3C8FB-A1EE-D24A-B2B6-8541D70CDBB5}" type="slidenum">
              <a:rPr lang="en-US" smtClean="0">
                <a:latin typeface="HelveticaNeueLT Com 45 Lt"/>
              </a:rPr>
              <a:t>‹#›</a:t>
            </a:fld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516999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elveticaNeueLT Com 45 Lt"/>
              </a:defRPr>
            </a:lvl1pPr>
          </a:lstStyle>
          <a:p>
            <a:fld id="{FB523993-DA73-FF4D-AF27-9F6E0E628F24}" type="datetimeFigureOut">
              <a:rPr lang="en-US" smtClean="0"/>
              <a:pPr/>
              <a:t>5/30/13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elveticaNeueLT Com 45 Lt"/>
              </a:defRPr>
            </a:lvl1pPr>
          </a:lstStyle>
          <a:p>
            <a:fld id="{2ADEDB94-756D-ED4B-814C-B4E518AF2B8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63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HelveticaNeueLT Com 45 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Show</a:t>
            </a:r>
            <a:r>
              <a:rPr lang="en-US" baseline="0" dirty="0" smtClean="0"/>
              <a:t> each step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378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Multiply </a:t>
            </a:r>
          </a:p>
          <a:p>
            <a:r>
              <a:rPr lang="en-US" baseline="0" dirty="0" smtClean="0"/>
              <a:t>Write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DEDB94-756D-ED4B-814C-B4E518AF2B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726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AAA9E-B3CF-5841-ADDB-0D05CD855883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4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4F420-DF62-4C41-A0CA-AE848B7B35A7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F7323-68A1-BD46-80E4-9F86AB8888E6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66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DC58E-ADCE-8E4A-8E50-F58411EE889D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44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00704-BC3D-F346-AA24-279613A9CABA}" type="datetime4">
              <a:rPr lang="en-US" smtClean="0"/>
              <a:t>May 30,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16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B3A6F-C864-6E4C-A511-12368EAC44C0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46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0A583-562F-CF47-87F1-8819D8D43F99}" type="datetime4">
              <a:rPr lang="en-US" smtClean="0"/>
              <a:t>May 30,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8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45F3-2A4E-B24A-8FB1-BC3BE7C36105}" type="datetime4">
              <a:rPr lang="en-US" smtClean="0"/>
              <a:t>May 30,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3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5CFFE-1399-054B-830E-319C23E58888}" type="datetime4">
              <a:rPr lang="en-US" smtClean="0"/>
              <a:t>May 30,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64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B7365-4CA0-964A-96A4-9812DDD666EE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FAB43-6F56-EB49-8714-D4637C141E7D}" type="datetime4">
              <a:rPr lang="en-US" smtClean="0"/>
              <a:t>May 30,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94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fld id="{125CCC8D-6E13-4A48-B436-F0CE6A2E69AA}" type="datetime4">
              <a:rPr lang="en-US" smtClean="0"/>
              <a:t>May 30, 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NeueLT Com 45 Lt"/>
              </a:defRPr>
            </a:lvl1pPr>
          </a:lstStyle>
          <a:p>
            <a:r>
              <a:rPr lang="en-US" dirty="0" smtClean="0"/>
              <a:t>Slide foo </a:t>
            </a:r>
            <a:fld id="{0A3E316F-3D65-2744-BC5B-55B8D60FFF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NeueLT Com 45 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NeueLT Com 45 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NeueLT Com 45 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NeueLT Com 45 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NeueLT Com 45 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Evaluation of parallelism techniques on embedded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multi</a:t>
            </a:r>
            <a:r>
              <a:rPr lang="en-US" b="1" dirty="0"/>
              <a:t>-core platforms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Lucas Jenß</a:t>
            </a:r>
          </a:p>
          <a:p>
            <a:r>
              <a:rPr lang="en-US" sz="2000" dirty="0" smtClean="0"/>
              <a:t>Mentor: Prof. Dr. B. Schwarz</a:t>
            </a:r>
            <a:endParaRPr lang="en-US" sz="2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 descr="Hawhamburg-log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293" y="332477"/>
            <a:ext cx="3347507" cy="9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0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Parallelism </a:t>
            </a:r>
            <a:r>
              <a:rPr lang="en-US" dirty="0" smtClean="0"/>
              <a:t>Techniques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3175288"/>
            <a:ext cx="6400800" cy="589693"/>
          </a:xfrm>
        </p:spPr>
        <p:txBody>
          <a:bodyPr/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247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</a:t>
            </a:r>
            <a:r>
              <a:rPr lang="en-US" b="1" dirty="0" smtClean="0"/>
              <a:t>exploitable</a:t>
            </a:r>
            <a:r>
              <a:rPr lang="en-US" dirty="0" smtClean="0"/>
              <a:t> </a:t>
            </a:r>
            <a:r>
              <a:rPr lang="en-US" b="1" dirty="0" smtClean="0"/>
              <a:t>concurrency</a:t>
            </a:r>
          </a:p>
          <a:p>
            <a:pPr lvl="1"/>
            <a:r>
              <a:rPr lang="en-US" dirty="0" smtClean="0"/>
              <a:t>sub-problems that can safely execute</a:t>
            </a:r>
            <a:br>
              <a:rPr lang="en-US" dirty="0" smtClean="0"/>
            </a:br>
            <a:r>
              <a:rPr lang="en-US" dirty="0" smtClean="0"/>
              <a:t>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3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Pattern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cars_vehicles_volkswagen_1280x800_wallpaper_Wallpaper_1920x1200_www.wall321.co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13" y="1660082"/>
            <a:ext cx="7141174" cy="4463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43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86218"/>
          </a:xfrm>
        </p:spPr>
        <p:txBody>
          <a:bodyPr/>
          <a:lstStyle/>
          <a:p>
            <a:r>
              <a:rPr lang="en-US" dirty="0" smtClean="0"/>
              <a:t>Analogy: Assembly line (e.g. for a Car)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191506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HelveticaNeueLT Com 45 Lt"/>
              </a:rPr>
              <a:t>Car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latin typeface="HelveticaNeueLT Com 45 Lt"/>
              </a:rPr>
              <a:t>Car #1</a:t>
            </a:r>
          </a:p>
        </p:txBody>
      </p:sp>
    </p:spTree>
    <p:extLst>
      <p:ext uri="{BB962C8B-B14F-4D97-AF65-F5344CB8AC3E}">
        <p14:creationId xmlns:p14="http://schemas.microsoft.com/office/powerpoint/2010/main" val="96507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117716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2500694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08329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9247"/>
            <a:ext cx="8229600" cy="2536768"/>
          </a:xfrm>
        </p:spPr>
        <p:txBody>
          <a:bodyPr/>
          <a:lstStyle/>
          <a:p>
            <a:r>
              <a:rPr lang="en-US" dirty="0" smtClean="0"/>
              <a:t>All workers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re busy at all times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 on different tasks on different cars</a:t>
            </a:r>
          </a:p>
          <a:p>
            <a:pPr lvl="1"/>
            <a:r>
              <a:rPr lang="en-US" dirty="0"/>
              <a:t>y</a:t>
            </a:r>
            <a:r>
              <a:rPr lang="en-US" dirty="0" smtClean="0"/>
              <a:t>et all tasks are directly related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753990"/>
            <a:ext cx="8229599" cy="15698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82298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Car #3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45134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3"/>
                </a:solidFill>
                <a:latin typeface="HelveticaNeueLT Com 45 Lt"/>
              </a:rPr>
              <a:t>Car #2</a:t>
            </a:r>
            <a:endParaRPr lang="en-US" sz="2400" dirty="0">
              <a:solidFill>
                <a:schemeClr val="accent3"/>
              </a:solidFill>
              <a:latin typeface="HelveticaNeueLT Com 45 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8755" y="4136968"/>
            <a:ext cx="1783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5"/>
                </a:solidFill>
                <a:latin typeface="HelveticaNeueLT Com 45 Lt"/>
              </a:rPr>
              <a:t>Car #1</a:t>
            </a:r>
            <a:endParaRPr lang="en-US" sz="2400" dirty="0">
              <a:solidFill>
                <a:schemeClr val="accent5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15694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line has</a:t>
            </a:r>
          </a:p>
          <a:p>
            <a:pPr lvl="1"/>
            <a:r>
              <a:rPr lang="en-US" dirty="0" smtClean="0"/>
              <a:t>Workers</a:t>
            </a:r>
          </a:p>
          <a:p>
            <a:pPr lvl="1"/>
            <a:r>
              <a:rPr lang="en-US" dirty="0" smtClean="0"/>
              <a:t>Cars, or some other items</a:t>
            </a:r>
          </a:p>
          <a:p>
            <a:pPr lvl="1"/>
            <a:r>
              <a:rPr lang="en-US" dirty="0" smtClean="0"/>
              <a:t>Transport mechanism for the items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169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Pipeline Pattern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”Assembly line”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pipeline pattern, this translates to</a:t>
            </a:r>
          </a:p>
          <a:p>
            <a:pPr lvl="1"/>
            <a:r>
              <a:rPr lang="en-US" dirty="0" smtClean="0"/>
              <a:t>Threads (instead of Workers)</a:t>
            </a:r>
          </a:p>
          <a:p>
            <a:pPr lvl="1"/>
            <a:r>
              <a:rPr lang="en-US" dirty="0" smtClean="0"/>
              <a:t>Data (instead of Cars)</a:t>
            </a:r>
          </a:p>
          <a:p>
            <a:pPr lvl="1"/>
            <a:r>
              <a:rPr lang="en-US" dirty="0" smtClean="0"/>
              <a:t>Communication channel</a:t>
            </a:r>
            <a:br>
              <a:rPr lang="en-US" dirty="0" smtClean="0"/>
            </a:br>
            <a:r>
              <a:rPr lang="en-US" dirty="0" smtClean="0"/>
              <a:t>(instead of the transport mechanism)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6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39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Pipeline Stage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0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2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1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53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Pipeline Stage</a:t>
            </a:r>
            <a:br>
              <a:rPr lang="en-US" dirty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Pseudo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8449" y="1600200"/>
            <a:ext cx="736710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7800"/>
                </a:solidFill>
                <a:latin typeface="SourceCodePro-Regular"/>
              </a:rPr>
              <a:t>while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(more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elements)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receive element 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from previous stage</a:t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    perform operation </a:t>
            </a:r>
            <a:r>
              <a:rPr lang="en-US" sz="2400" dirty="0" smtClean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>on element</a:t>
            </a:r>
            <a: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  <a:t/>
            </a:r>
            <a:br>
              <a:rPr lang="en-US" sz="2400" dirty="0">
                <a:solidFill>
                  <a:prstClr val="black">
                    <a:alpha val="20000"/>
                  </a:prstClr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sz="2400" dirty="0" smtClean="0">
                <a:solidFill>
                  <a:prstClr val="black"/>
                </a:solidFill>
                <a:latin typeface="SourceCodePro-Regular"/>
              </a:rPr>
              <a:t>send element </a:t>
            </a: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to the next stage</a:t>
            </a:r>
            <a:br>
              <a:rPr lang="en-US" sz="2400" dirty="0">
                <a:solidFill>
                  <a:prstClr val="black"/>
                </a:solidFill>
                <a:latin typeface="SourceCodePro-Regular"/>
              </a:rPr>
            </a:br>
            <a:r>
              <a:rPr lang="en-US" sz="2400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00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Theoretically:</a:t>
            </a:r>
          </a:p>
          <a:p>
            <a:pPr lvl="1"/>
            <a:r>
              <a:rPr lang="en-US" dirty="0" smtClean="0"/>
              <a:t>Parallelization of any computing problem</a:t>
            </a:r>
          </a:p>
          <a:p>
            <a:pPr lvl="1"/>
            <a:r>
              <a:rPr lang="en-US" dirty="0" smtClean="0"/>
              <a:t>Because the pipeline “transforms” linearity into parallelism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282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Pipeline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5619" y="1600200"/>
            <a:ext cx="8612762" cy="4525963"/>
          </a:xfrm>
        </p:spPr>
        <p:txBody>
          <a:bodyPr/>
          <a:lstStyle/>
          <a:p>
            <a:r>
              <a:rPr lang="en-US" dirty="0" smtClean="0"/>
              <a:t>In practice:</a:t>
            </a:r>
            <a:endParaRPr lang="en-US" dirty="0"/>
          </a:p>
          <a:p>
            <a:pPr lvl="1"/>
            <a:r>
              <a:rPr lang="en-US" dirty="0" smtClean="0"/>
              <a:t>Communication between stages is the bottleneck</a:t>
            </a:r>
            <a:endParaRPr lang="en-US" dirty="0"/>
          </a:p>
          <a:p>
            <a:pPr lvl="1"/>
            <a:r>
              <a:rPr lang="en-US" dirty="0" smtClean="0"/>
              <a:t>In order to achieve good performance:</a:t>
            </a:r>
          </a:p>
          <a:p>
            <a:pPr lvl="2"/>
            <a:r>
              <a:rPr lang="en-US" dirty="0" smtClean="0"/>
              <a:t>Communication time     Stage operation time</a:t>
            </a:r>
          </a:p>
          <a:p>
            <a:pPr lvl="2"/>
            <a:r>
              <a:rPr lang="en-US" dirty="0" smtClean="0"/>
              <a:t>Small difference between stage operation times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592" y="4383873"/>
            <a:ext cx="252693" cy="18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7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03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Single Instruction – Multiple Data (SIMD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39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Single Instruction – Multiple Data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Using the ARM NEON engine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8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23926"/>
            <a:ext cx="8229600" cy="1358484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Exploits </a:t>
            </a:r>
            <a:r>
              <a:rPr lang="en-US" dirty="0"/>
              <a:t>d</a:t>
            </a:r>
            <a:r>
              <a:rPr lang="en-US" dirty="0" smtClean="0"/>
              <a:t>ata-level parallelism</a:t>
            </a:r>
          </a:p>
          <a:p>
            <a:pPr lvl="1"/>
            <a:r>
              <a:rPr lang="en-US" dirty="0" smtClean="0"/>
              <a:t>Operations repeatedly applied to independent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3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218182" y="2535200"/>
            <a:ext cx="6707636" cy="1752600"/>
          </a:xfrm>
        </p:spPr>
        <p:txBody>
          <a:bodyPr/>
          <a:lstStyle/>
          <a:p>
            <a:r>
              <a:rPr lang="en-US" dirty="0" smtClean="0"/>
              <a:t>Xilinx </a:t>
            </a:r>
            <a:r>
              <a:rPr lang="en-US" dirty="0" err="1" smtClean="0"/>
              <a:t>Zynq</a:t>
            </a:r>
            <a:r>
              <a:rPr lang="en-US" dirty="0" smtClean="0"/>
              <a:t> with Dual Core ARM CPU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66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Arrow 6"/>
          <p:cNvSpPr/>
          <p:nvPr/>
        </p:nvSpPr>
        <p:spPr>
          <a:xfrm>
            <a:off x="3371804" y="4546878"/>
            <a:ext cx="1886114" cy="72332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Instruction - Multiple Data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7550"/>
            <a:ext cx="8229600" cy="1838364"/>
          </a:xfrm>
        </p:spPr>
        <p:txBody>
          <a:bodyPr>
            <a:normAutofit/>
          </a:bodyPr>
          <a:lstStyle/>
          <a:p>
            <a:r>
              <a:rPr lang="en-US" dirty="0" smtClean="0"/>
              <a:t>Example: Converting an image to gray scale</a:t>
            </a:r>
          </a:p>
          <a:p>
            <a:pPr lvl="1"/>
            <a:r>
              <a:rPr lang="en-US" dirty="0" smtClean="0"/>
              <a:t>Weighted average of each pixel’s RGB values</a:t>
            </a:r>
          </a:p>
          <a:p>
            <a:pPr lvl="2"/>
            <a:r>
              <a:rPr lang="en-US" dirty="0" smtClean="0"/>
              <a:t>Sum of products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30</a:t>
            </a:fld>
            <a:endParaRPr lang="en-US"/>
          </a:p>
        </p:txBody>
      </p:sp>
      <p:pic>
        <p:nvPicPr>
          <p:cNvPr id="4" name="Picture 3" descr="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44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cat-gre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918" y="3748776"/>
            <a:ext cx="3233170" cy="242487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169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128" y="2052162"/>
            <a:ext cx="6828484" cy="368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48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Image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 – Sum of products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 smtClean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02566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33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70025" y="2796564"/>
            <a:ext cx="2769886" cy="8781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118471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34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9" y="3877361"/>
            <a:ext cx="1927720" cy="117536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78171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Single data</a:t>
            </a:r>
            <a:br>
              <a:rPr lang="en-US" dirty="0" smtClean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35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75582" y="1933403"/>
            <a:ext cx="779621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void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rgb2grey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pixels)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i++)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r 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*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+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g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uint8_t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b =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uint16_t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y =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r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77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g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151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    b *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 *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++ = (y &gt;&gt;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797048" y="5180982"/>
            <a:ext cx="2756373" cy="46618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976411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3" y="1600200"/>
            <a:ext cx="8466214" cy="4525963"/>
          </a:xfrm>
        </p:spPr>
        <p:txBody>
          <a:bodyPr/>
          <a:lstStyle/>
          <a:p>
            <a:r>
              <a:rPr lang="en-US" dirty="0" smtClean="0"/>
              <a:t>ARM NEON uses special registers</a:t>
            </a:r>
          </a:p>
          <a:p>
            <a:pPr lvl="1"/>
            <a:r>
              <a:rPr lang="en-US" dirty="0" smtClean="0"/>
              <a:t>Separate from CPU registers</a:t>
            </a:r>
          </a:p>
          <a:p>
            <a:pPr lvl="1"/>
            <a:r>
              <a:rPr lang="en-US" dirty="0" smtClean="0"/>
              <a:t>“Q”(</a:t>
            </a:r>
            <a:r>
              <a:rPr lang="en-US" dirty="0" err="1" smtClean="0"/>
              <a:t>uad</a:t>
            </a:r>
            <a:r>
              <a:rPr lang="en-US" dirty="0" smtClean="0"/>
              <a:t>) and “D”(</a:t>
            </a:r>
            <a:r>
              <a:rPr lang="en-US" dirty="0" err="1" smtClean="0"/>
              <a:t>ouble</a:t>
            </a:r>
            <a:r>
              <a:rPr lang="en-US" dirty="0" smtClean="0"/>
              <a:t>), 128-bit and 64-bit wide</a:t>
            </a:r>
          </a:p>
          <a:p>
            <a:pPr lvl="1"/>
            <a:r>
              <a:rPr lang="en-US" dirty="0" smtClean="0"/>
              <a:t>Multiple elements per register</a:t>
            </a:r>
          </a:p>
          <a:p>
            <a:pPr lvl="2"/>
            <a:r>
              <a:rPr lang="en-US" dirty="0" smtClean="0"/>
              <a:t>e.g. 8 * 8 bit in “D” register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79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Converting an image to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gray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Steps to use SIMD: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>
                <a:solidFill>
                  <a:schemeClr val="accent1"/>
                </a:solidFill>
              </a:rPr>
              <a:t>Load data into NEON registers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Apply </a:t>
            </a:r>
            <a:r>
              <a:rPr lang="en-US" dirty="0"/>
              <a:t>operations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Write data back to memory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82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Instruction – </a:t>
            </a:r>
            <a:r>
              <a:rPr lang="en-US" dirty="0" smtClean="0"/>
              <a:t>Multiple data</a:t>
            </a:r>
            <a:r>
              <a:rPr lang="en-US" dirty="0"/>
              <a:t/>
            </a:r>
            <a:br>
              <a:rPr lang="en-US" dirty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Load data into NEON registers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39</a:t>
            </a:fld>
            <a:endParaRPr lang="en-US"/>
          </a:p>
        </p:txBody>
      </p:sp>
      <p:pic>
        <p:nvPicPr>
          <p:cNvPr id="8" name="Picture 7" descr="interleaved-loa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040" y="2045182"/>
            <a:ext cx="6944721" cy="397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173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Zynq</a:t>
            </a:r>
            <a:r>
              <a:rPr lang="en-US" dirty="0" smtClean="0"/>
              <a:t> 7020 </a:t>
            </a:r>
            <a:r>
              <a:rPr lang="en-US" dirty="0" err="1" smtClean="0"/>
              <a:t>SoC</a:t>
            </a:r>
            <a:r>
              <a:rPr lang="en-US" dirty="0" smtClean="0"/>
              <a:t>: </a:t>
            </a:r>
            <a:r>
              <a:rPr lang="en-US" dirty="0" err="1" smtClean="0"/>
              <a:t>ZedBoard</a:t>
            </a:r>
            <a:endParaRPr lang="en-US" dirty="0" smtClean="0"/>
          </a:p>
          <a:p>
            <a:pPr lvl="1"/>
            <a:r>
              <a:rPr lang="en-US" dirty="0" smtClean="0"/>
              <a:t>Dual Core ARM with 667MHz Core Frequency</a:t>
            </a:r>
          </a:p>
          <a:p>
            <a:pPr lvl="1"/>
            <a:r>
              <a:rPr lang="en-US" dirty="0" smtClean="0"/>
              <a:t>512MB DDR3-1066 RAM</a:t>
            </a:r>
          </a:p>
          <a:p>
            <a:pPr lvl="1"/>
            <a:r>
              <a:rPr lang="en-US" dirty="0" smtClean="0"/>
              <a:t>USB/HDMI/Audio/Ethernet/…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1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Apply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40</a:t>
            </a:fld>
            <a:endParaRPr lang="en-US"/>
          </a:p>
        </p:txBody>
      </p:sp>
      <p:pic>
        <p:nvPicPr>
          <p:cNvPr id="5" name="Picture 4" descr="apply-ope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416" y="1694483"/>
            <a:ext cx="5275222" cy="45300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15219" y="3278361"/>
            <a:ext cx="202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multiply, accumulate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119" y="339100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NeueLT Com 45 Lt"/>
              </a:rPr>
              <a:t>multiply</a:t>
            </a:r>
            <a:endParaRPr lang="en-US" dirty="0">
              <a:latin typeface="HelveticaNeueLT Com 45 L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472349" y="5761764"/>
            <a:ext cx="1473527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76821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41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282497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42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4620980" cy="58093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96423" y="2301081"/>
            <a:ext cx="2888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Load (3 Interleaved)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444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</a:t>
            </a:r>
            <a:r>
              <a:rPr lang="nl-NL" dirty="0">
                <a:solidFill>
                  <a:schemeClr val="accent1">
                    <a:alpha val="10000"/>
                  </a:schemeClr>
                </a:solidFill>
                <a:latin typeface="SourceCodePro-Regular"/>
              </a:rPr>
              <a:t>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38395"/>
            <a:ext cx="9143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5400" dirty="0">
                <a:solidFill>
                  <a:schemeClr val="accent2"/>
                </a:solidFill>
                <a:latin typeface="SourceCodePro-Regular"/>
              </a:rPr>
              <a:t>uint8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3"/>
                </a:solidFill>
                <a:latin typeface="SourceCodePro-Regular"/>
              </a:rPr>
              <a:t>8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x</a:t>
            </a:r>
            <a:r>
              <a:rPr lang="nl-NL" sz="5400" dirty="0">
                <a:solidFill>
                  <a:schemeClr val="accent6"/>
                </a:solidFill>
                <a:latin typeface="SourceCodePro-Regular"/>
              </a:rPr>
              <a:t>3</a:t>
            </a:r>
            <a:r>
              <a:rPr lang="nl-NL" sz="5400" dirty="0">
                <a:solidFill>
                  <a:prstClr val="black"/>
                </a:solidFill>
                <a:latin typeface="SourceCodePro-Regular"/>
              </a:rPr>
              <a:t>_t</a:t>
            </a:r>
            <a:endParaRPr lang="en-US" sz="5400" dirty="0">
              <a:latin typeface="HelveticaNeueLT Com 45 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41456" y="4344395"/>
            <a:ext cx="60401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/>
                </a:solidFill>
                <a:latin typeface="HelveticaNeueLT Com 45 Lt"/>
              </a:rPr>
              <a:t>Type</a:t>
            </a:r>
          </a:p>
          <a:p>
            <a:pPr algn="ctr"/>
            <a:r>
              <a:rPr lang="en-US" sz="3600" dirty="0" smtClean="0">
                <a:solidFill>
                  <a:schemeClr val="accent3"/>
                </a:solidFill>
                <a:latin typeface="HelveticaNeueLT Com 45 Lt"/>
              </a:rPr>
              <a:t>Elements per Register</a:t>
            </a:r>
          </a:p>
          <a:p>
            <a:pPr algn="r"/>
            <a:r>
              <a:rPr lang="en-US" sz="3600" dirty="0">
                <a:solidFill>
                  <a:schemeClr val="accent6"/>
                </a:solidFill>
                <a:latin typeface="HelveticaNeueLT Com 45 Lt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HelveticaNeueLT Com 45 Lt"/>
              </a:rPr>
              <a:t> of Registers</a:t>
            </a:r>
            <a:endParaRPr lang="en-US" sz="3600" dirty="0">
              <a:solidFill>
                <a:schemeClr val="accent6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00281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vmull_u8(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[0],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[1],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vmlal_u8(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[2],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= vshrn_n_u16(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acc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8);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vst1_u8(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);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src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</a:b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dest</a:t>
            </a:r>
            <a:r>
              <a:rPr lang="nl-NL" dirty="0">
                <a:solidFill>
                  <a:schemeClr val="accent1">
                    <a:alpha val="0"/>
                  </a:schemeClr>
                </a:solidFill>
                <a:latin typeface="SourceCodePro-Regular"/>
              </a:rPr>
              <a:t> += 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3" y="2256165"/>
            <a:ext cx="1702466" cy="28371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34422" y="2647955"/>
            <a:ext cx="297256" cy="891658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15877" y="3647692"/>
            <a:ext cx="69794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HelveticaNeueLT Com 45 Lt"/>
              </a:rPr>
              <a:t>Loads 8bit * 8 * 3  = 192 bit = 24 byte!</a:t>
            </a:r>
            <a:endParaRPr lang="en-US" sz="3200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488877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139152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59003" y="3298493"/>
            <a:ext cx="16039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Apply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operations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400060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080273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2983360"/>
            <a:ext cx="118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384120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3382446"/>
            <a:ext cx="5769469" cy="52507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34584" y="3215369"/>
            <a:ext cx="1752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Multiply +</a:t>
            </a:r>
          </a:p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Accumulate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2883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48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FACTOR) 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FACTOR;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154841"/>
            <a:ext cx="5769469" cy="32659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3432" y="4057928"/>
            <a:ext cx="1546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Shift Right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88036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49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75442" y="4444779"/>
            <a:ext cx="3134701" cy="364771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51171" y="4390739"/>
            <a:ext cx="3512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Write back to memory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781761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93" y="328866"/>
            <a:ext cx="8666391" cy="5772174"/>
          </a:xfrm>
          <a:prstGeom prst="rect">
            <a:avLst/>
          </a:prstGeom>
        </p:spPr>
      </p:pic>
      <p:pic>
        <p:nvPicPr>
          <p:cNvPr id="13" name="Picture 12" descr="ZynqPlatformAnwendu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0" y="327600"/>
            <a:ext cx="8666391" cy="577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63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Converting to gray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50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37506" y="1930200"/>
            <a:ext cx="67127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i=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 i &lt; pixels; i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FACTOR)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uint8x8x3_t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vld3_u8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uint16x8_t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vmull_u8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0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gcoeff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vmlal_u8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 smtClean="0">
                <a:solidFill>
                  <a:prstClr val="black"/>
                </a:solidFill>
                <a:latin typeface="SourceCodePro-Regular"/>
              </a:rPr>
              <a:t>rgb.val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[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],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bcoeff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uint8x8_t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=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vshrn_n_u16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acc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>
                <a:solidFill>
                  <a:srgbClr val="3B5BB5"/>
                </a:solidFill>
                <a:latin typeface="SourceCodePro-Regular"/>
              </a:rPr>
              <a:t>vst1_u8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result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);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   </a:t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src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nl-NL" dirty="0" err="1">
                <a:solidFill>
                  <a:prstClr val="black"/>
                </a:solidFill>
                <a:latin typeface="SourceCodePro-Regular"/>
              </a:rPr>
              <a:t>dest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> += </a:t>
            </a:r>
            <a:r>
              <a:rPr lang="nl-NL" dirty="0" smtClean="0">
                <a:solidFill>
                  <a:prstClr val="black"/>
                </a:solidFill>
                <a:latin typeface="SourceCodePro-Regular"/>
              </a:rPr>
              <a:t>FACTOR;</a:t>
            </a:r>
            <a:r>
              <a:rPr lang="nl-NL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nl-NL" dirty="0">
                <a:solidFill>
                  <a:prstClr val="black"/>
                </a:solidFill>
                <a:latin typeface="SourceCodePro-Regular"/>
              </a:rPr>
            </a:br>
            <a:r>
              <a:rPr lang="nl-NL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>
              <a:latin typeface="HelveticaNeueLT Com 45 L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681298" y="4939087"/>
            <a:ext cx="2202231" cy="65354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14374" y="4836203"/>
            <a:ext cx="3996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FACTOR = # of elements</a:t>
            </a:r>
          </a:p>
          <a:p>
            <a:r>
              <a:rPr lang="en-US" sz="2400" dirty="0">
                <a:solidFill>
                  <a:schemeClr val="accent2"/>
                </a:solidFill>
                <a:latin typeface="HelveticaNeueLT Com 45 Lt"/>
              </a:rPr>
              <a:t>p</a:t>
            </a:r>
            <a:r>
              <a:rPr lang="en-US" sz="2400" dirty="0" smtClean="0">
                <a:solidFill>
                  <a:schemeClr val="accent2"/>
                </a:solidFill>
                <a:latin typeface="HelveticaNeueLT Com 45 Lt"/>
              </a:rPr>
              <a:t>rocessed per iteration (24)</a:t>
            </a:r>
            <a:endParaRPr lang="en-US" sz="2400" dirty="0">
              <a:solidFill>
                <a:schemeClr val="accent2"/>
              </a:solidFill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33595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 Instruction – Multiple data</a:t>
            </a:r>
            <a:br>
              <a:rPr lang="en-US" dirty="0" smtClean="0"/>
            </a:b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Performance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C-Version</a:t>
            </a:r>
          </a:p>
          <a:p>
            <a:pPr lvl="1"/>
            <a:r>
              <a:rPr lang="en-US" dirty="0" smtClean="0"/>
              <a:t>16 Instructions / Pixel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SIMD Version:</a:t>
            </a:r>
          </a:p>
          <a:p>
            <a:pPr lvl="1"/>
            <a:r>
              <a:rPr lang="en-US" dirty="0" smtClean="0"/>
              <a:t>15 Instructions / 8 Pixels</a:t>
            </a:r>
          </a:p>
          <a:p>
            <a:pPr lvl="1"/>
            <a:r>
              <a:rPr lang="en-US" dirty="0" smtClean="0"/>
              <a:t>~2 Instructions / Pixel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7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Parallelism Techniques</a:t>
            </a:r>
          </a:p>
          <a:p>
            <a:pPr lvl="1"/>
            <a:r>
              <a:rPr lang="en-US" dirty="0" smtClean="0"/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457200" y="2130425"/>
            <a:ext cx="8229600" cy="1470025"/>
          </a:xfrm>
        </p:spPr>
        <p:txBody>
          <a:bodyPr/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371600" y="2724150"/>
            <a:ext cx="6400800" cy="1752600"/>
          </a:xfrm>
        </p:spPr>
        <p:txBody>
          <a:bodyPr/>
          <a:lstStyle/>
          <a:p>
            <a:r>
              <a:rPr lang="en-US" dirty="0" smtClean="0"/>
              <a:t>for parallel applications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37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Google Go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programming language that is</a:t>
            </a:r>
          </a:p>
          <a:p>
            <a:pPr lvl="1"/>
            <a:r>
              <a:rPr lang="en-US" dirty="0" smtClean="0"/>
              <a:t>simple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ompiled</a:t>
            </a:r>
          </a:p>
          <a:p>
            <a:pPr lvl="1"/>
            <a:r>
              <a:rPr lang="en-US" dirty="0" smtClean="0"/>
              <a:t>statically typed</a:t>
            </a:r>
          </a:p>
          <a:p>
            <a:pPr lvl="1"/>
            <a:r>
              <a:rPr lang="en-US" i="1" dirty="0" smtClean="0"/>
              <a:t>not</a:t>
            </a:r>
            <a:r>
              <a:rPr lang="en-US" dirty="0" smtClean="0"/>
              <a:t> object oriented</a:t>
            </a:r>
          </a:p>
          <a:p>
            <a:pPr lvl="1"/>
            <a:r>
              <a:rPr lang="en-US" u="sng" dirty="0" smtClean="0"/>
              <a:t>built with concurrency in mind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01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Language Specification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Who’s keeping it simple?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55</a:t>
            </a:fld>
            <a:endParaRPr lang="en-US"/>
          </a:p>
        </p:txBody>
      </p:sp>
      <p:pic>
        <p:nvPicPr>
          <p:cNvPr id="6" name="Picture 5" descr="language-spe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899" y="1747335"/>
            <a:ext cx="6962484" cy="4680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639" y="6329728"/>
            <a:ext cx="2557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HelveticaNeueLT Com 45 Lt"/>
                <a:cs typeface="HelveticaNeueLT Com 45 Lt"/>
              </a:rPr>
              <a:t>Image courtesy of Marian </a:t>
            </a:r>
            <a:r>
              <a:rPr lang="en-US" sz="1400" dirty="0" err="1" smtClean="0">
                <a:latin typeface="HelveticaNeueLT Com 45 Lt"/>
                <a:cs typeface="HelveticaNeueLT Com 45 Lt"/>
              </a:rPr>
              <a:t>Tietz</a:t>
            </a:r>
            <a:endParaRPr lang="en-US" sz="1400" dirty="0" smtClean="0">
              <a:latin typeface="HelveticaNeueLT Com 45 Lt"/>
              <a:cs typeface="HelveticaNeueLT Com 45 Lt"/>
            </a:endParaRPr>
          </a:p>
          <a:p>
            <a:r>
              <a:rPr lang="en-US" sz="1400" dirty="0" smtClean="0">
                <a:latin typeface="HelveticaNeueLT Com 45 Lt"/>
                <a:cs typeface="HelveticaNeueLT Com 45 Lt"/>
              </a:rPr>
              <a:t>“Google Go – An Introduction”</a:t>
            </a:r>
            <a:endParaRPr lang="en-US" sz="1400" dirty="0"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957999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56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641610"/>
            <a:ext cx="8229600" cy="2140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80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05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2269961"/>
            <a:ext cx="4221288" cy="60362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359831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59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3098305"/>
            <a:ext cx="6899432" cy="147139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1478209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2"/>
          <a:stretch/>
        </p:blipFill>
        <p:spPr>
          <a:xfrm>
            <a:off x="226801" y="327600"/>
            <a:ext cx="1712278" cy="5772174"/>
          </a:xfrm>
          <a:prstGeom prst="rect">
            <a:avLst/>
          </a:prstGeom>
        </p:spPr>
      </p:pic>
      <p:pic>
        <p:nvPicPr>
          <p:cNvPr id="3" name="Picture 2" descr="URG-04LX-UG0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8969" y="5080414"/>
            <a:ext cx="1785062" cy="21379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Obstacle Detection</a:t>
            </a:r>
            <a:endParaRPr lang="en-US" dirty="0"/>
          </a:p>
        </p:txBody>
      </p:sp>
      <p:sp>
        <p:nvSpPr>
          <p:cNvPr id="14" name="Content Placeholder 13"/>
          <p:cNvSpPr txBox="1">
            <a:spLocks noGrp="1"/>
          </p:cNvSpPr>
          <p:nvPr>
            <p:ph idx="1"/>
          </p:nvPr>
        </p:nvSpPr>
        <p:spPr>
          <a:xfrm>
            <a:off x="2493963" y="1482388"/>
            <a:ext cx="6399229" cy="321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Using Laser scanner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Data rate: ~34KB/s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10Hz scanning freq.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cs typeface="HelveticaNeueLT Com 45 Lt"/>
              </a:rPr>
              <a:t>240° in 0.36° steps</a:t>
            </a:r>
          </a:p>
          <a:p>
            <a:pPr marL="457200" indent="-457200">
              <a:buFont typeface="Arial"/>
              <a:buChar char="•"/>
            </a:pPr>
            <a:r>
              <a:rPr lang="en-US" dirty="0">
                <a:cs typeface="HelveticaNeueLT Com 45 Lt"/>
              </a:rPr>
              <a:t>C</a:t>
            </a:r>
            <a:r>
              <a:rPr lang="en-US" dirty="0" smtClean="0">
                <a:cs typeface="HelveticaNeueLT Com 45 Lt"/>
              </a:rPr>
              <a:t>urrently implemented using Java on Android OS</a:t>
            </a:r>
          </a:p>
        </p:txBody>
      </p:sp>
    </p:spTree>
    <p:extLst>
      <p:ext uri="{BB962C8B-B14F-4D97-AF65-F5344CB8AC3E}">
        <p14:creationId xmlns:p14="http://schemas.microsoft.com/office/powerpoint/2010/main" val="349234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83512" y="1949642"/>
            <a:ext cx="73717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main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stage1_in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stage1_out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make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 err="1">
                <a:solidFill>
                  <a:srgbClr val="3B5BB5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_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element :=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range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[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]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{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3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4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}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    stage1_in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element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}()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(stage1_in, stage1_out)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go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(stage1_out,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nil</a:t>
            </a:r>
            <a:r>
              <a:rPr lang="en-US" dirty="0" smtClean="0">
                <a:solidFill>
                  <a:prstClr val="black"/>
                </a:solidFill>
                <a:latin typeface="SourceCodePro-Regular"/>
              </a:rPr>
              <a:t>)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355879" y="4741187"/>
            <a:ext cx="4566410" cy="62924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78976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533354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49724" y="2505742"/>
            <a:ext cx="2566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Read data from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783844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279566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29534" y="2768056"/>
            <a:ext cx="197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Perform operation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689127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Go!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64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4195" y="1949642"/>
            <a:ext cx="577043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stage1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op := current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*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op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func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stage2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out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chan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int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)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 {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current := </a:t>
            </a:r>
            <a:r>
              <a:rPr lang="en-US" dirty="0">
                <a:solidFill>
                  <a:srgbClr val="3B5BB5"/>
                </a:solidFill>
                <a:latin typeface="SourceCodePro-Regular"/>
              </a:rPr>
              <a:t>&lt;- </a:t>
            </a:r>
            <a:r>
              <a:rPr lang="en-US" dirty="0">
                <a:solidFill>
                  <a:srgbClr val="FF7800"/>
                </a:solidFill>
                <a:latin typeface="SourceCodePro-Regular"/>
              </a:rPr>
              <a:t>in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dirty="0" err="1">
                <a:solidFill>
                  <a:srgbClr val="FF7800"/>
                </a:solidFill>
                <a:latin typeface="SourceCodePro-Regular"/>
              </a:rPr>
              <a:t>fmt.Println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dirty="0">
                <a:solidFill>
                  <a:srgbClr val="409B1C"/>
                </a:solidFill>
                <a:latin typeface="SourceCodePro-Regular"/>
              </a:rPr>
              <a:t>"Value: "</a:t>
            </a:r>
            <a:r>
              <a:rPr lang="en-US" dirty="0">
                <a:solidFill>
                  <a:prstClr val="black"/>
                </a:solidFill>
                <a:latin typeface="SourceCodePro-Regular"/>
              </a:rPr>
              <a:t>, current)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    }</a:t>
            </a:r>
            <a:br>
              <a:rPr lang="en-US" dirty="0">
                <a:solidFill>
                  <a:prstClr val="black"/>
                </a:solidFill>
                <a:latin typeface="SourceCodePro-Regular"/>
              </a:rPr>
            </a:br>
            <a:r>
              <a:rPr lang="en-US" dirty="0">
                <a:solidFill>
                  <a:prstClr val="black"/>
                </a:solidFill>
                <a:latin typeface="SourceCodePro-Regular"/>
              </a:rPr>
              <a:t>}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819193" y="3071788"/>
            <a:ext cx="6057337" cy="345144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HelveticaNeueLT Com 45 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5764" y="3044176"/>
            <a:ext cx="355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HelveticaNeueLT Com 45 Lt"/>
                <a:cs typeface="HelveticaNeueLT Com 45 Lt"/>
              </a:rPr>
              <a:t>Send data to next stage’s channel</a:t>
            </a:r>
            <a:endParaRPr lang="en-US" dirty="0">
              <a:solidFill>
                <a:schemeClr val="accent2"/>
              </a:solidFill>
              <a:latin typeface="HelveticaNeueLT Com 45 Lt"/>
              <a:cs typeface="HelveticaNeueLT Com 45 Lt"/>
            </a:endParaRPr>
          </a:p>
        </p:txBody>
      </p:sp>
    </p:spTree>
    <p:extLst>
      <p:ext uri="{BB962C8B-B14F-4D97-AF65-F5344CB8AC3E}">
        <p14:creationId xmlns:p14="http://schemas.microsoft.com/office/powerpoint/2010/main" val="296503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68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example</a:t>
            </a:r>
            <a:br>
              <a:rPr lang="en-US" dirty="0" smtClean="0"/>
            </a:b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Pipeline pattern in Java…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8528" y="1827722"/>
            <a:ext cx="4572000" cy="38625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java.util.ArrayList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import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java.util.List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extends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PipelineContextAdaptor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List&lt;Error&gt;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&lt;Error&gt;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List&lt;Error&gt;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return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Error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e){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</a:p>
          <a:p>
            <a:endParaRPr lang="en-US" sz="700" dirty="0">
              <a:solidFill>
                <a:prstClr val="black"/>
              </a:solidFill>
              <a:latin typeface="SourceCodePro-Regular"/>
            </a:endParaRPr>
          </a:p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interface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context);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endParaRPr lang="en-US" sz="700" dirty="0"/>
          </a:p>
        </p:txBody>
      </p:sp>
      <p:sp>
        <p:nvSpPr>
          <p:cNvPr id="7" name="Rectangle 6"/>
          <p:cNvSpPr/>
          <p:nvPr/>
        </p:nvSpPr>
        <p:spPr>
          <a:xfrm>
            <a:off x="4017863" y="1827722"/>
            <a:ext cx="4933791" cy="4939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class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SequentialPipeline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implements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Pipeline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private List&lt;Stage&gt;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= new 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ArrayList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&lt;Stage&gt;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();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addErrorStage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 err="1">
                <a:solidFill>
                  <a:srgbClr val="3B5BB5"/>
                </a:solidFill>
                <a:latin typeface="SourceCodePro-Regular"/>
              </a:rPr>
              <a:t>addFinalStage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stage)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add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(stage);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public void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PipelineContext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 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context) 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</a:t>
            </a: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){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break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if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!= </a:t>
            </a:r>
            <a:r>
              <a:rPr lang="en-US" sz="700" dirty="0">
                <a:solidFill>
                  <a:srgbClr val="3B5BB5"/>
                </a:solidFill>
                <a:latin typeface="SourceCodePro-Regular"/>
              </a:rPr>
              <a:t>null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&amp;&amp; !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context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getErrors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isEmpty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()){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m_errorStages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errorStage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}                      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for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(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Stage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>
                <a:solidFill>
                  <a:srgbClr val="FF7800"/>
                </a:solidFill>
                <a:latin typeface="SourceCodePro-Regular"/>
              </a:rPr>
              <a:t>: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m_finalStages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){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        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finalStage</a:t>
            </a:r>
            <a:r>
              <a:rPr lang="en-US" sz="700" dirty="0" err="1">
                <a:solidFill>
                  <a:srgbClr val="FF7800"/>
                </a:solidFill>
                <a:latin typeface="SourceCodePro-Regular"/>
              </a:rPr>
              <a:t>.</a:t>
            </a:r>
            <a:r>
              <a:rPr lang="en-US" sz="700" dirty="0" err="1">
                <a:solidFill>
                  <a:prstClr val="black"/>
                </a:solidFill>
                <a:latin typeface="SourceCodePro-Regular"/>
              </a:rPr>
              <a:t>execute</a:t>
            </a: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(context);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>        }</a:t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>
                <a:solidFill>
                  <a:prstClr val="black"/>
                </a:solidFill>
                <a:latin typeface="SourceCodePro-Regular"/>
              </a:rPr>
              <a:t/>
            </a:r>
            <a:br>
              <a:rPr lang="en-US" sz="700" dirty="0">
                <a:solidFill>
                  <a:prstClr val="black"/>
                </a:solidFill>
                <a:latin typeface="SourceCodePro-Regular"/>
              </a:rPr>
            </a:br>
            <a:r>
              <a:rPr lang="en-US" sz="700" dirty="0" smtClean="0">
                <a:solidFill>
                  <a:prstClr val="black"/>
                </a:solidFill>
                <a:latin typeface="SourceCodePro-Regular"/>
              </a:rPr>
              <a:t>}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72652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allows for quicker development due to less boilerplate </a:t>
            </a:r>
          </a:p>
          <a:p>
            <a:pPr lvl="2"/>
            <a:r>
              <a:rPr lang="en-US" dirty="0" smtClean="0"/>
              <a:t>simple syntax – few corner cases</a:t>
            </a:r>
          </a:p>
          <a:p>
            <a:pPr lvl="2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8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299" y="1600200"/>
            <a:ext cx="8443402" cy="4525963"/>
          </a:xfrm>
        </p:spPr>
        <p:txBody>
          <a:bodyPr/>
          <a:lstStyle/>
          <a:p>
            <a:r>
              <a:rPr lang="en-US" dirty="0" smtClean="0"/>
              <a:t>We’ve seen that Go</a:t>
            </a:r>
          </a:p>
          <a:p>
            <a:pPr lvl="1"/>
            <a:r>
              <a:rPr lang="en-US" dirty="0" smtClean="0"/>
              <a:t>is great for building parallel applications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hannels as a language feature</a:t>
            </a:r>
          </a:p>
          <a:p>
            <a:pPr lvl="2"/>
            <a:r>
              <a:rPr lang="en-US" dirty="0" err="1"/>
              <a:t>g</a:t>
            </a:r>
            <a:r>
              <a:rPr lang="en-US" dirty="0" err="1" smtClean="0"/>
              <a:t>oroutines</a:t>
            </a:r>
            <a:r>
              <a:rPr lang="en-US" dirty="0" smtClean="0"/>
              <a:t> (lightweight threads) as a language feature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ompiler/</a:t>
            </a:r>
            <a:r>
              <a:rPr lang="en-US" dirty="0"/>
              <a:t>r</a:t>
            </a:r>
            <a:r>
              <a:rPr lang="en-US" dirty="0" smtClean="0"/>
              <a:t>untime know these features,</a:t>
            </a:r>
            <a:r>
              <a:rPr lang="en-US" b="1" dirty="0" smtClean="0"/>
              <a:t> can find errors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71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Google Go</a:t>
            </a:r>
            <a:br>
              <a:rPr lang="en-US" dirty="0" smtClean="0"/>
            </a:br>
            <a:r>
              <a:rPr lang="en-US" sz="2800" dirty="0">
                <a:solidFill>
                  <a:prstClr val="white">
                    <a:lumMod val="50000"/>
                  </a:prstClr>
                </a:solidFill>
              </a:rPr>
              <a:t>C</a:t>
            </a:r>
            <a:r>
              <a:rPr lang="en-US" sz="2800" dirty="0" smtClean="0">
                <a:solidFill>
                  <a:prstClr val="white">
                    <a:lumMod val="50000"/>
                  </a:prstClr>
                </a:solidFill>
              </a:rPr>
              <a:t>an we use it on embedded platforms?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But: simplicity comes at a cost</a:t>
            </a:r>
            <a:endParaRPr lang="en-US" dirty="0"/>
          </a:p>
          <a:p>
            <a:r>
              <a:rPr lang="en-US" dirty="0" smtClean="0"/>
              <a:t>Therefore, the question is</a:t>
            </a:r>
          </a:p>
          <a:p>
            <a:pPr lvl="1"/>
            <a:r>
              <a:rPr lang="en-US" dirty="0" smtClean="0"/>
              <a:t>How big is the performance impact of using Go on embedded system?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nd ultimately: Do the advantages of Go outweigh said performance impact?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7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19" t="74678" r="-1"/>
          <a:stretch/>
        </p:blipFill>
        <p:spPr>
          <a:xfrm>
            <a:off x="1961757" y="4638150"/>
            <a:ext cx="6931434" cy="1461623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50809" y="1656901"/>
            <a:ext cx="8642382" cy="278846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Lane Guiding Control using high FPS camera </a:t>
            </a:r>
            <a:br>
              <a:rPr lang="en-US" dirty="0" smtClean="0"/>
            </a:br>
            <a:r>
              <a:rPr lang="en-US" dirty="0" smtClean="0"/>
              <a:t>(60 FPS, 640x480px)</a:t>
            </a:r>
          </a:p>
          <a:p>
            <a:r>
              <a:rPr lang="en-US" dirty="0"/>
              <a:t>Data rate: </a:t>
            </a:r>
            <a:r>
              <a:rPr lang="en-US" dirty="0" smtClean="0"/>
              <a:t>~17.6MB/s</a:t>
            </a:r>
          </a:p>
          <a:p>
            <a:r>
              <a:rPr lang="en-US" dirty="0" smtClean="0"/>
              <a:t>Pixel </a:t>
            </a:r>
            <a:r>
              <a:rPr lang="en-US" dirty="0"/>
              <a:t>Clock</a:t>
            </a:r>
            <a:r>
              <a:rPr lang="en-US" dirty="0" smtClean="0"/>
              <a:t>: 27MHz</a:t>
            </a:r>
          </a:p>
          <a:p>
            <a:r>
              <a:rPr lang="en-US" dirty="0" smtClean="0"/>
              <a:t>Implemented using C and RTL models, on Linux</a:t>
            </a:r>
          </a:p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Lane Guiding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564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Outro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Things discussed</a:t>
            </a:r>
          </a:p>
          <a:p>
            <a:r>
              <a:rPr lang="en-US" dirty="0" smtClean="0"/>
              <a:t>Summary of 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4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371600" y="2541966"/>
            <a:ext cx="6400800" cy="1752600"/>
          </a:xfrm>
        </p:spPr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98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8</a:t>
            </a:fld>
            <a:endParaRPr lang="en-US"/>
          </a:p>
        </p:txBody>
      </p:sp>
      <p:pic>
        <p:nvPicPr>
          <p:cNvPr id="13" name="Picture 12" descr="ZynqPlatformAnwendung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418"/>
          <a:stretch/>
        </p:blipFill>
        <p:spPr>
          <a:xfrm>
            <a:off x="226800" y="327600"/>
            <a:ext cx="8666391" cy="205384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781" y="1600200"/>
            <a:ext cx="8432438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Current state: mix of different technologies</a:t>
            </a:r>
          </a:p>
          <a:p>
            <a:pPr lvl="1"/>
            <a:r>
              <a:rPr lang="en-US" dirty="0" smtClean="0"/>
              <a:t>Java on Android</a:t>
            </a:r>
          </a:p>
          <a:p>
            <a:pPr lvl="1"/>
            <a:r>
              <a:rPr lang="en-US" dirty="0" smtClean="0"/>
              <a:t>C on Linux parallel to RTL/FPGA</a:t>
            </a:r>
            <a:endParaRPr lang="en-US" dirty="0"/>
          </a:p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technological unification of the platform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arallelization of tasks to improve throughput</a:t>
            </a:r>
          </a:p>
        </p:txBody>
      </p:sp>
    </p:spTree>
    <p:extLst>
      <p:ext uri="{BB962C8B-B14F-4D97-AF65-F5344CB8AC3E}">
        <p14:creationId xmlns:p14="http://schemas.microsoft.com/office/powerpoint/2010/main" val="1962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Development Platform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4F81BD"/>
                </a:solidFill>
              </a:rPr>
              <a:t>Parallelism Techniques</a:t>
            </a:r>
          </a:p>
          <a:p>
            <a:pPr lvl="1"/>
            <a:r>
              <a:rPr lang="en-US" dirty="0" smtClean="0">
                <a:solidFill>
                  <a:srgbClr val="4F81BD"/>
                </a:solidFill>
              </a:rPr>
              <a:t>Pipeline Pattern</a:t>
            </a:r>
          </a:p>
          <a:p>
            <a:pPr lvl="1"/>
            <a:r>
              <a:rPr lang="en-US" dirty="0"/>
              <a:t>Single Instruction – Multiple Data (SIMD</a:t>
            </a:r>
            <a:r>
              <a:rPr lang="en-US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Google Go for parallelism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E316F-3D65-2744-BC5B-55B8D60FFF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6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2">
      <a:maj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2966</TotalTime>
  <Words>1298</Words>
  <Application>Microsoft Macintosh PowerPoint</Application>
  <PresentationFormat>On-screen Show (4:3)</PresentationFormat>
  <Paragraphs>337</Paragraphs>
  <Slides>71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2" baseType="lpstr">
      <vt:lpstr>Office Theme</vt:lpstr>
      <vt:lpstr>Evaluation of parallelism techniques on embedded  multi-core platforms  </vt:lpstr>
      <vt:lpstr>Outline</vt:lpstr>
      <vt:lpstr>The Platform</vt:lpstr>
      <vt:lpstr>The Platform</vt:lpstr>
      <vt:lpstr>PowerPoint Presentation</vt:lpstr>
      <vt:lpstr>Obstacle Detection</vt:lpstr>
      <vt:lpstr>Lane Guiding Control</vt:lpstr>
      <vt:lpstr>PowerPoint Presentation</vt:lpstr>
      <vt:lpstr>Outline</vt:lpstr>
      <vt:lpstr>Parallelism Techniques</vt:lpstr>
      <vt:lpstr>Parallelism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Pattern ”Assembly line” example</vt:lpstr>
      <vt:lpstr>Pipeline Stage Pseudo code</vt:lpstr>
      <vt:lpstr>Pipeline Stage Pseudo code</vt:lpstr>
      <vt:lpstr>Pipeline Stage Pseudo code</vt:lpstr>
      <vt:lpstr>Pipeline Stage Pseudo code</vt:lpstr>
      <vt:lpstr>Pipeline Pattern</vt:lpstr>
      <vt:lpstr>Pipeline Pattern</vt:lpstr>
      <vt:lpstr>PowerPoint Presentation</vt:lpstr>
      <vt:lpstr>Outline</vt:lpstr>
      <vt:lpstr>Single Instruction – Multiple Data</vt:lpstr>
      <vt:lpstr>Single Instruction - Multiple Data</vt:lpstr>
      <vt:lpstr>Single Instruction - Multiple Data</vt:lpstr>
      <vt:lpstr>Single Instruction – Single data Converting an image to gray scale</vt:lpstr>
      <vt:lpstr>Single Instruction – Single data Image to gray scale – Sum of products</vt:lpstr>
      <vt:lpstr>Single Instruction – Single data Converting an image to gray scale</vt:lpstr>
      <vt:lpstr>Single Instruction – Single data Converting an image to gray scale</vt:lpstr>
      <vt:lpstr>Single Instruction – Single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Converting an image to gray scale</vt:lpstr>
      <vt:lpstr>Single Instruction – Multiple data Load data into NEON registers</vt:lpstr>
      <vt:lpstr>Single Instruction – Multiple data Apply operations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Converting to gray scale</vt:lpstr>
      <vt:lpstr>Single Instruction – Multiple data Performance</vt:lpstr>
      <vt:lpstr>Outline</vt:lpstr>
      <vt:lpstr>Google Go</vt:lpstr>
      <vt:lpstr>Google Go</vt:lpstr>
      <vt:lpstr>Language Specification Who’s keeping it simple?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Go!</vt:lpstr>
      <vt:lpstr>Code example Pipeline pattern in Java…</vt:lpstr>
      <vt:lpstr>Code example Pipeline pattern in Java…</vt:lpstr>
      <vt:lpstr>Google Go Can we use it on embedded platforms?</vt:lpstr>
      <vt:lpstr>Google Go Can we use it on embedded platforms?</vt:lpstr>
      <vt:lpstr>Google Go Can we use it on embedded platforms?</vt:lpstr>
      <vt:lpstr>Add Outro</vt:lpstr>
      <vt:lpstr>The End</vt:lpstr>
    </vt:vector>
  </TitlesOfParts>
  <Company>Casterly Rock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parallelism techniques on embedded  multi-core platforms  </dc:title>
  <dc:creator>Jaime Lannister</dc:creator>
  <cp:lastModifiedBy>Jaime Lannister</cp:lastModifiedBy>
  <cp:revision>225</cp:revision>
  <cp:lastPrinted>2013-05-28T09:30:00Z</cp:lastPrinted>
  <dcterms:created xsi:type="dcterms:W3CDTF">2013-05-22T13:33:12Z</dcterms:created>
  <dcterms:modified xsi:type="dcterms:W3CDTF">2013-05-30T21:27:01Z</dcterms:modified>
</cp:coreProperties>
</file>